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76" r:id="rId3"/>
    <p:sldId id="278" r:id="rId4"/>
    <p:sldId id="279" r:id="rId5"/>
    <p:sldId id="280" r:id="rId6"/>
    <p:sldId id="272" r:id="rId7"/>
    <p:sldId id="275" r:id="rId8"/>
    <p:sldId id="277" r:id="rId9"/>
    <p:sldId id="273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87" d="100"/>
          <a:sy n="87" d="100"/>
        </p:scale>
        <p:origin x="29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2615D-477E-4670-9D2D-F85A1E756C6A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961808-3E39-4C36-988D-5A3D0AD7DBA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43706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0" name="Google Shape;11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fb157602d5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fb157602d5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5" name="Google Shape;305;gfb157602d5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dirty="0"/>
          </a:p>
        </p:txBody>
      </p:sp>
      <p:sp>
        <p:nvSpPr>
          <p:cNvPr id="309" name="Google Shape;30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endParaRPr dirty="0"/>
          </a:p>
        </p:txBody>
      </p:sp>
      <p:sp>
        <p:nvSpPr>
          <p:cNvPr id="314" name="Google Shape;31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DB45-AE99-4846-B3E9-67EDCBB404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733B45-A940-456B-B28D-90783AFE77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19032-94FB-49E6-A674-79F1D03E9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7426B8-3F24-4BC6-ACC5-5D7DE3FD4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FF653-BA8E-4B18-9EE1-1FEB117BC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137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F3FD4-CE06-4AD8-B780-8F6DAC8F8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B01007-A725-4BDC-B915-89FF23F051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89C135-6F88-413D-A864-BC38FE82B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2E2D1-7075-4513-A825-554A4C1F2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11BFD-6282-4919-91BB-127346129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18011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4C03E6-133E-4303-86DB-3B2B1B0971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3727C7-A534-4A69-9280-7E96DE20B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9CF2BC-A69B-4DFA-88AF-AB35C1660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71C5D-BA10-48D4-A0F8-55BB0974A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0AE0F-A9E7-499E-BDBE-95D617AA6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2537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AAC1A-3E0D-462D-93B8-11DDB6DC4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FFC62-C76E-4889-9888-EB946F27C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6BD11-484D-4175-BD85-EF77064CD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D7F46-3857-4B50-8D6E-60B304E06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D9ACF-E187-4EFC-8CF7-0F59572A8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6131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FAF05-A091-4CE2-99C6-CBC5839D2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195ED-C3B2-4E27-964C-AC0DB5FDB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A6477-778D-4659-84ED-151489033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3E446-F7AA-48F5-8D4A-1AFB01A8B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1CB30-637E-4C9B-9549-48D654698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6810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C76A8-DA1F-453E-90F5-E7B9786D1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BB5D-9FED-4A28-AB82-D2C936B00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6F97E0-22C4-4C6D-A224-F7C5F0A464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17188D-4770-4BCB-B007-864CBEA56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32B2A-4366-4E61-BE1F-39B297F54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98AC7-3087-4479-AD66-38BAB44AC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92434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7EEA1-52A3-4010-A1EF-EF797577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8F655-0959-4724-858F-BEC3F9A94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9C531-1F4E-4B5A-8E94-60150AD6A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2E08CB-FDA6-4B36-8B36-5AE94545E0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09A52-D6A1-4006-B902-D3E410FA74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E88A15-84AD-4E44-B2FE-5959D443F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E9762-A214-4D84-BFBC-6DF6FBFED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BE9528-D9D2-4F78-A8AB-4692F8B89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2653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EE0C-B7C8-4314-BD60-FE0D42A2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47654C-A9FC-48FB-8B3F-5B424B0DC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06BB9B-5D32-4D95-A6BD-684CA91A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B1D88-388A-45BB-86FE-E4C922A8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6555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7B6E0F0-D31C-4F84-A13A-CB88936B7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A16FB3-1AE0-44E1-A732-9FD49FD89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C0C98-E5C7-4CD6-8A7A-AAFBF5E50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73917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B37D3-18AD-40FB-973C-C0F871B21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9B5FD-72E4-4998-B9B3-B993E93D3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05433A-B6DF-4E34-A719-7DC224600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2BD959-9456-4491-9936-438397CA3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13A91-2A06-4257-A124-08161A5C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429A34-2206-43E4-8341-22C69E1BD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4406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B295-4B27-4F10-9754-17C298F50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094D68-F158-4415-AD2C-6448D2FA6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4AC522-9B6C-458A-B450-586CB629E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506D5F-0E7F-4AAC-9822-BBDABE55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B9364-595B-4B4C-84D8-B9EB39EEC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63473-B64A-43ED-984F-C53B4326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18090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B8FD87-2F0D-47EF-89F2-5A70625A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3A759-C706-4926-8484-5F536D0768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E885CB-A6C8-46C3-8BBD-55AC3C3202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0B775-342E-424B-882E-D59ED22547B1}" type="datetimeFigureOut">
              <a:rPr lang="en-IN" smtClean="0"/>
              <a:t>12-07-2022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A92C3-30D6-4146-8609-48D934738F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2B264-F961-4A64-9D45-9A21D47657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8D9AA-4753-49E4-8711-C8AB59487AD3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8432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"/>
          <p:cNvSpPr txBox="1">
            <a:spLocks noGrp="1"/>
          </p:cNvSpPr>
          <p:nvPr>
            <p:ph type="ctrTitle"/>
          </p:nvPr>
        </p:nvSpPr>
        <p:spPr>
          <a:xfrm>
            <a:off x="1571100" y="1771050"/>
            <a:ext cx="9049800" cy="33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en-US" sz="4300" b="1" i="1" dirty="0">
                <a:latin typeface="Arial"/>
                <a:ea typeface="Arial"/>
                <a:cs typeface="Arial"/>
                <a:sym typeface="Arial"/>
              </a:rPr>
              <a:t>Acropolis Institute of Technology and Research</a:t>
            </a:r>
            <a:br>
              <a:rPr lang="en-US" sz="4300" b="1" i="1" dirty="0">
                <a:latin typeface="Arial"/>
                <a:ea typeface="Arial"/>
                <a:cs typeface="Arial"/>
                <a:sym typeface="Arial"/>
              </a:rPr>
            </a:br>
            <a:endParaRPr sz="4300" b="1" i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</a:pPr>
            <a:endParaRPr sz="4300" b="1" i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Calibri"/>
              <a:buNone/>
            </a:pPr>
            <a:endParaRPr sz="4300" b="1" i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00"/>
              <a:buFont typeface="Arial"/>
              <a:buNone/>
            </a:pPr>
            <a:r>
              <a:rPr lang="en-US" sz="4300" b="1" i="1" dirty="0">
                <a:latin typeface="Arial"/>
                <a:ea typeface="Arial"/>
                <a:cs typeface="Arial"/>
                <a:sym typeface="Arial"/>
              </a:rPr>
              <a:t>Department of Computer Science and Information Technology</a:t>
            </a:r>
            <a:endParaRPr sz="4300" b="1" i="1"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6" name="Google Shape;186;p1"/>
          <p:cNvPicPr preferRelativeResize="0"/>
          <p:nvPr/>
        </p:nvPicPr>
        <p:blipFill rotWithShape="1">
          <a:blip r:embed="rId3">
            <a:alphaModFix/>
          </a:blip>
          <a:srcRect t="6984" b="16497"/>
          <a:stretch/>
        </p:blipFill>
        <p:spPr>
          <a:xfrm>
            <a:off x="4213109" y="2858250"/>
            <a:ext cx="1575475" cy="114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6C04B18-A37E-4126-AEBC-0E23F816EA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482"/>
          <a:stretch/>
        </p:blipFill>
        <p:spPr bwMode="auto">
          <a:xfrm>
            <a:off x="5891627" y="2462212"/>
            <a:ext cx="2305050" cy="1537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2"/>
          <p:cNvSpPr txBox="1">
            <a:spLocks noGrp="1"/>
          </p:cNvSpPr>
          <p:nvPr>
            <p:ph type="title"/>
          </p:nvPr>
        </p:nvSpPr>
        <p:spPr>
          <a:xfrm>
            <a:off x="1560600" y="2135100"/>
            <a:ext cx="9070800" cy="25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Century Gothic"/>
              <a:buNone/>
            </a:pPr>
            <a:r>
              <a:rPr lang="en-US" sz="7200" b="1" i="1" dirty="0">
                <a:latin typeface="Arial"/>
                <a:ea typeface="Arial"/>
                <a:cs typeface="Arial"/>
                <a:sym typeface="Arial"/>
              </a:rPr>
              <a:t>THANKYOU!</a:t>
            </a:r>
            <a:endParaRPr b="1" i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"/>
          <p:cNvSpPr txBox="1">
            <a:spLocks noGrp="1"/>
          </p:cNvSpPr>
          <p:nvPr>
            <p:ph type="ctrTitle"/>
          </p:nvPr>
        </p:nvSpPr>
        <p:spPr>
          <a:xfrm>
            <a:off x="938829" y="3209530"/>
            <a:ext cx="10314342" cy="17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lvl="0" indent="-3492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Char char="❏"/>
            </a:pPr>
            <a:r>
              <a:rPr lang="en-US" sz="1900" b="1" i="1" dirty="0">
                <a:latin typeface="Arial"/>
                <a:ea typeface="Arial"/>
                <a:cs typeface="Arial"/>
                <a:sym typeface="Arial"/>
              </a:rPr>
              <a:t>PROJECT GUIDE-</a:t>
            </a:r>
            <a:r>
              <a:rPr lang="en-US" sz="1900" i="1" dirty="0">
                <a:latin typeface="Arial"/>
                <a:ea typeface="Arial"/>
                <a:cs typeface="Arial"/>
                <a:sym typeface="Arial"/>
              </a:rPr>
              <a:t> PROF. VANDANA KATE		</a:t>
            </a:r>
            <a:r>
              <a:rPr lang="en-US" sz="1900" b="1" i="1" dirty="0">
                <a:latin typeface="Arial"/>
                <a:ea typeface="Arial"/>
                <a:cs typeface="Arial"/>
                <a:sym typeface="Arial"/>
              </a:rPr>
              <a:t>MEMBERS-</a:t>
            </a:r>
            <a:br>
              <a:rPr lang="en-US" sz="1900" i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1900" b="1" i="1" dirty="0">
                <a:latin typeface="Arial"/>
                <a:ea typeface="Arial"/>
                <a:cs typeface="Arial"/>
                <a:sym typeface="Arial"/>
              </a:rPr>
              <a:t>COORDINATORS-</a:t>
            </a:r>
            <a:r>
              <a:rPr lang="en-US" sz="1900" i="1" dirty="0">
                <a:latin typeface="Arial"/>
                <a:ea typeface="Arial"/>
                <a:cs typeface="Arial"/>
                <a:sym typeface="Arial"/>
              </a:rPr>
              <a:t> PROF. SUSHMA KHATRI		DHRUV GHODE - 0827CI191017</a:t>
            </a:r>
            <a:br>
              <a:rPr lang="en-US" sz="1900" i="1" dirty="0">
                <a:latin typeface="Arial"/>
                <a:ea typeface="Arial"/>
                <a:cs typeface="Arial"/>
                <a:sym typeface="Arial"/>
              </a:rPr>
            </a:br>
            <a:r>
              <a:rPr lang="en-US" sz="1900" i="1" dirty="0">
                <a:latin typeface="Arial"/>
                <a:ea typeface="Arial"/>
                <a:cs typeface="Arial"/>
                <a:sym typeface="Arial"/>
              </a:rPr>
              <a:t>		           PROF. ANKITA AGARWAL		</a:t>
            </a:r>
            <a:r>
              <a:rPr lang="en-US" sz="1900" i="1">
                <a:latin typeface="Arial"/>
                <a:ea typeface="Arial"/>
                <a:cs typeface="Arial"/>
                <a:sym typeface="Arial"/>
              </a:rPr>
              <a:t>NIDHI MEHTA     - </a:t>
            </a:r>
            <a:r>
              <a:rPr lang="en-US" sz="1900" i="1" dirty="0">
                <a:latin typeface="Arial"/>
                <a:ea typeface="Arial"/>
                <a:cs typeface="Arial"/>
                <a:sym typeface="Arial"/>
              </a:rPr>
              <a:t>0827CI191039</a:t>
            </a:r>
            <a:endParaRPr sz="1900" i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"/>
          <p:cNvSpPr txBox="1"/>
          <p:nvPr/>
        </p:nvSpPr>
        <p:spPr>
          <a:xfrm>
            <a:off x="1322137" y="1915141"/>
            <a:ext cx="9547725" cy="899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lang="en-US" sz="5600" b="1" i="1" u="none" strike="noStrike" cap="none" dirty="0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Facial Emotion Recognition</a:t>
            </a:r>
            <a:endParaRPr sz="5600" b="0" i="1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E91C641-B8DA-430E-A690-6843CD010DA4}"/>
              </a:ext>
            </a:extLst>
          </p:cNvPr>
          <p:cNvSpPr txBox="1"/>
          <p:nvPr/>
        </p:nvSpPr>
        <p:spPr>
          <a:xfrm>
            <a:off x="816218" y="483577"/>
            <a:ext cx="105595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Facial Emotion Recognition is a technology used for analyzing sentiments by different sources, such as pictures and videos.</a:t>
            </a:r>
          </a:p>
          <a:p>
            <a:r>
              <a:rPr lang="en-US" sz="2400" i="1" dirty="0"/>
              <a:t>FER analysis comprises three steps: </a:t>
            </a:r>
          </a:p>
          <a:p>
            <a:r>
              <a:rPr lang="en-US" sz="2400" i="1" dirty="0"/>
              <a:t>i)  face detection</a:t>
            </a:r>
          </a:p>
          <a:p>
            <a:r>
              <a:rPr lang="en-US" sz="2400" i="1" dirty="0"/>
              <a:t>ii) facial expression detection</a:t>
            </a:r>
          </a:p>
          <a:p>
            <a:r>
              <a:rPr lang="en-US" sz="2400" i="1" dirty="0"/>
              <a:t>iii) expression classification to an emotional state</a:t>
            </a:r>
            <a:endParaRPr lang="en-IN" sz="24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3BA178-472C-4D70-B280-11D0AE508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39" t="48462" r="40576" b="24615"/>
          <a:stretch/>
        </p:blipFill>
        <p:spPr>
          <a:xfrm>
            <a:off x="2148251" y="2791901"/>
            <a:ext cx="7895493" cy="363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981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20418BD-9458-409E-AC9A-03E609B326D4}"/>
              </a:ext>
            </a:extLst>
          </p:cNvPr>
          <p:cNvSpPr txBox="1"/>
          <p:nvPr/>
        </p:nvSpPr>
        <p:spPr>
          <a:xfrm>
            <a:off x="694592" y="650631"/>
            <a:ext cx="1080281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Potential uses of FER cover a wide range of applications-</a:t>
            </a:r>
          </a:p>
          <a:p>
            <a:r>
              <a:rPr lang="en-US" sz="2400" i="1" dirty="0"/>
              <a:t>i) Provision of personalized services</a:t>
            </a:r>
          </a:p>
          <a:p>
            <a:r>
              <a:rPr lang="en-IN" sz="2400" i="1" dirty="0"/>
              <a:t>ii) </a:t>
            </a:r>
            <a:r>
              <a:rPr lang="en-US" sz="2400" i="1" dirty="0"/>
              <a:t>Customer behavior analysis and advertising</a:t>
            </a:r>
          </a:p>
          <a:p>
            <a:r>
              <a:rPr lang="en-US" sz="2400" i="1" dirty="0"/>
              <a:t>iii) Healthcare</a:t>
            </a:r>
          </a:p>
          <a:p>
            <a:r>
              <a:rPr lang="en-US" sz="2400" i="1" dirty="0"/>
              <a:t>iv) Employment</a:t>
            </a:r>
          </a:p>
          <a:p>
            <a:r>
              <a:rPr lang="en-US" sz="2400" i="1" dirty="0"/>
              <a:t>v) Education</a:t>
            </a:r>
          </a:p>
          <a:p>
            <a:r>
              <a:rPr lang="en-US" sz="2400" i="1" dirty="0"/>
              <a:t>vi) Public safety</a:t>
            </a:r>
          </a:p>
          <a:p>
            <a:r>
              <a:rPr lang="en-US" sz="2400" i="1" dirty="0"/>
              <a:t>vii) Crime detection</a:t>
            </a:r>
            <a:endParaRPr lang="en-IN" sz="2400" i="1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2651FFB-6EDD-48BE-986C-C1DB3CEE5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376" y="2280860"/>
            <a:ext cx="5102469" cy="3926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158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55496C7-0A72-4901-82F7-F454516DB465}"/>
              </a:ext>
            </a:extLst>
          </p:cNvPr>
          <p:cNvSpPr txBox="1"/>
          <p:nvPr/>
        </p:nvSpPr>
        <p:spPr>
          <a:xfrm>
            <a:off x="3157904" y="2921168"/>
            <a:ext cx="58761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i="1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endParaRPr lang="en-IN" sz="60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29959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C4D521-7D55-473D-B4FE-83BD4DE56F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07"/>
          <a:stretch/>
        </p:blipFill>
        <p:spPr>
          <a:xfrm>
            <a:off x="671033" y="637954"/>
            <a:ext cx="10849934" cy="58585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02DD81-0D3C-48CF-A4F5-17269972694C}"/>
              </a:ext>
            </a:extLst>
          </p:cNvPr>
          <p:cNvSpPr txBox="1"/>
          <p:nvPr/>
        </p:nvSpPr>
        <p:spPr>
          <a:xfrm>
            <a:off x="671033" y="116958"/>
            <a:ext cx="88633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1. Automated starting webcam and capturing image (Using cv2)</a:t>
            </a:r>
            <a:endParaRPr lang="en-IN" sz="2400" i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9F4003-78E7-4C0F-955F-30A859933D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68" t="37054" r="57703" b="33024"/>
          <a:stretch/>
        </p:blipFill>
        <p:spPr>
          <a:xfrm>
            <a:off x="425829" y="3205013"/>
            <a:ext cx="3553047" cy="27650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AE8A72-E8CE-457F-A292-F4B8DD2E22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69" t="32868" r="57093" b="37209"/>
          <a:stretch/>
        </p:blipFill>
        <p:spPr>
          <a:xfrm>
            <a:off x="4283782" y="3226886"/>
            <a:ext cx="3624436" cy="27432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CC6E8D-106B-4FFC-A525-15B5B2C30D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68" t="39225" r="56570" b="30852"/>
          <a:stretch/>
        </p:blipFill>
        <p:spPr>
          <a:xfrm>
            <a:off x="8063646" y="3205013"/>
            <a:ext cx="3702525" cy="273788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C50A3E1-9435-4FE9-924E-F4005EBFFDF4}"/>
              </a:ext>
            </a:extLst>
          </p:cNvPr>
          <p:cNvSpPr txBox="1"/>
          <p:nvPr/>
        </p:nvSpPr>
        <p:spPr>
          <a:xfrm>
            <a:off x="425829" y="887913"/>
            <a:ext cx="10567316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2. Processing of captured image in the backend (Using matplotlib and haarcascade)</a:t>
            </a:r>
          </a:p>
          <a:p>
            <a:r>
              <a:rPr lang="en-US" sz="1600" i="1" dirty="0"/>
              <a:t> </a:t>
            </a:r>
          </a:p>
          <a:p>
            <a:r>
              <a:rPr lang="en-US" sz="2400" i="1" dirty="0"/>
              <a:t>    i) Plotting according to the size of image</a:t>
            </a:r>
          </a:p>
          <a:p>
            <a:r>
              <a:rPr lang="en-US" sz="2400" i="1" dirty="0"/>
              <a:t>    ii) Converting the captured image from BGR to RGB</a:t>
            </a:r>
          </a:p>
          <a:p>
            <a:r>
              <a:rPr lang="en-US" sz="2400" i="1" dirty="0"/>
              <a:t>    iii) Identify and extract the face from the image and mark</a:t>
            </a:r>
          </a:p>
        </p:txBody>
      </p:sp>
    </p:spTree>
    <p:extLst>
      <p:ext uri="{BB962C8B-B14F-4D97-AF65-F5344CB8AC3E}">
        <p14:creationId xmlns:p14="http://schemas.microsoft.com/office/powerpoint/2010/main" val="3277865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D3192D-B2BD-4E5B-9117-DC97AD4B320A}"/>
              </a:ext>
            </a:extLst>
          </p:cNvPr>
          <p:cNvSpPr txBox="1"/>
          <p:nvPr/>
        </p:nvSpPr>
        <p:spPr>
          <a:xfrm>
            <a:off x="650788" y="644781"/>
            <a:ext cx="92181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i="1" dirty="0"/>
              <a:t>3. Analyzing dominant emotion from facial expressions (Using deepface)</a:t>
            </a:r>
            <a:endParaRPr lang="en-IN" sz="2400" i="1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7D6A6CE-40FE-44B7-86D5-7BD52EE05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640" y="1106446"/>
            <a:ext cx="5478719" cy="530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423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1"/>
          <p:cNvSpPr txBox="1">
            <a:spLocks noGrp="1"/>
          </p:cNvSpPr>
          <p:nvPr>
            <p:ph type="title"/>
          </p:nvPr>
        </p:nvSpPr>
        <p:spPr>
          <a:xfrm>
            <a:off x="1560600" y="1973250"/>
            <a:ext cx="9070800" cy="29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5400"/>
              <a:buFont typeface="Century Gothic"/>
              <a:buNone/>
            </a:pPr>
            <a:r>
              <a:rPr lang="en-US" sz="5400" b="1" i="1" dirty="0">
                <a:latin typeface="Arial"/>
                <a:ea typeface="Arial"/>
                <a:cs typeface="Arial"/>
                <a:sym typeface="Arial"/>
              </a:rPr>
              <a:t>We’re eager to know your opinions and recommendations, if you have any.</a:t>
            </a:r>
            <a:endParaRPr sz="5400" b="1" i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227</Words>
  <Application>Microsoft Office PowerPoint</Application>
  <PresentationFormat>Widescreen</PresentationFormat>
  <Paragraphs>30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Office Theme</vt:lpstr>
      <vt:lpstr>Acropolis Institute of Technology and Research    Department of Computer Science and Information Technology</vt:lpstr>
      <vt:lpstr>PROJECT GUIDE- PROF. VANDANA KATE  MEMBERS- COORDINATORS- PROF. SUSHMA KHATRI  DHRUV GHODE - 0827CI191017              PROF. ANKITA AGARWAL  NIDHI MEHTA     - 0827CI191039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We’re eager to know your opinions and recommendations, if you have any.</vt:lpstr>
      <vt:lpstr>THANKYOU!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Acropolis Institute of Technology and Research    Department of Computer Science and Information Technology</dc:title>
  <dc:creator>Nidhi Mehta</dc:creator>
  <cp:lastModifiedBy>Nidhi Mehta</cp:lastModifiedBy>
  <cp:revision>7</cp:revision>
  <dcterms:created xsi:type="dcterms:W3CDTF">2022-07-12T08:21:25Z</dcterms:created>
  <dcterms:modified xsi:type="dcterms:W3CDTF">2022-07-12T14:08:19Z</dcterms:modified>
</cp:coreProperties>
</file>

<file path=docProps/thumbnail.jpeg>
</file>